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BCB"/>
          </a:solidFill>
        </a:fill>
      </a:tcStyle>
    </a:wholeTbl>
    <a:band2H>
      <a:tcTxStyle/>
      <a:tcStyle>
        <a:tcBdr/>
        <a:fill>
          <a:solidFill>
            <a:srgbClr val="EFF5E7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3CA"/>
          </a:solidFill>
        </a:fill>
      </a:tcStyle>
    </a:wholeTbl>
    <a:band2H>
      <a:tcTxStyle/>
      <a:tcStyle>
        <a:tcBdr/>
        <a:fill>
          <a:solidFill>
            <a:srgbClr val="F9F1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DAD2"/>
          </a:solidFill>
        </a:fill>
      </a:tcStyle>
    </a:wholeTbl>
    <a:band2H>
      <a:tcTxStyle/>
      <a:tcStyle>
        <a:tcBdr/>
        <a:fill>
          <a:solidFill>
            <a:srgbClr val="F1EDEA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0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Freeform 6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C5E672"/>
              </a:gs>
              <a:gs pos="83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Freeform 7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rgbClr val="D8EEA1"/>
              </a:gs>
              <a:gs pos="100000">
                <a:schemeClr val="accent1">
                  <a:alpha val="0"/>
                </a:scheme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Freeform 8"/>
          <p:cNvSpPr/>
          <p:nvPr/>
        </p:nvSpPr>
        <p:spPr>
          <a:xfrm>
            <a:off x="0" y="5545932"/>
            <a:ext cx="9146384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FFE68C"/>
              </a:gs>
              <a:gs pos="50000">
                <a:schemeClr val="accent3"/>
              </a:gs>
              <a:gs pos="100000">
                <a:srgbClr val="FFDA5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Texto do Título"/>
          <p:cNvSpPr txBox="1">
            <a:spLocks noGrp="1"/>
          </p:cNvSpPr>
          <p:nvPr>
            <p:ph type="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0" y="3203574"/>
            <a:ext cx="3886200" cy="182562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" name="Rectangle 9"/>
          <p:cNvSpPr/>
          <p:nvPr/>
        </p:nvSpPr>
        <p:spPr>
          <a:xfrm>
            <a:off x="0" y="5262464"/>
            <a:ext cx="9144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Freeform 10"/>
          <p:cNvSpPr/>
          <p:nvPr/>
        </p:nvSpPr>
        <p:spPr>
          <a:xfrm>
            <a:off x="193" y="5502669"/>
            <a:ext cx="9144003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4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Texto do Título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6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reeform 6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C5E672"/>
              </a:gs>
              <a:gs pos="83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Freeform 7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rgbClr val="D8EEA1"/>
              </a:gs>
              <a:gs pos="100000">
                <a:schemeClr val="accent1">
                  <a:alpha val="0"/>
                </a:scheme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Freeform 8"/>
          <p:cNvSpPr/>
          <p:nvPr/>
        </p:nvSpPr>
        <p:spPr>
          <a:xfrm>
            <a:off x="0" y="5545932"/>
            <a:ext cx="9146384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FFE68C"/>
              </a:gs>
              <a:gs pos="50000">
                <a:schemeClr val="accent3"/>
              </a:gs>
              <a:gs pos="100000">
                <a:srgbClr val="FFDA5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Texto do Título"/>
          <p:cNvSpPr txBox="1">
            <a:spLocks noGrp="1"/>
          </p:cNvSpPr>
          <p:nvPr>
            <p:ph type="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7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0" y="3203574"/>
            <a:ext cx="3886200" cy="182562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9" name="Rectangle 9"/>
          <p:cNvSpPr/>
          <p:nvPr/>
        </p:nvSpPr>
        <p:spPr>
          <a:xfrm>
            <a:off x="0" y="5262464"/>
            <a:ext cx="9144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Freeform 10"/>
          <p:cNvSpPr/>
          <p:nvPr/>
        </p:nvSpPr>
        <p:spPr>
          <a:xfrm>
            <a:off x="193" y="5502669"/>
            <a:ext cx="9144003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9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373380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94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Freeform 6"/>
          <p:cNvSpPr/>
          <p:nvPr/>
        </p:nvSpPr>
        <p:spPr>
          <a:xfrm>
            <a:off x="0" y="5545932"/>
            <a:ext cx="9146384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D8EEA1"/>
              </a:gs>
              <a:gs pos="50000">
                <a:schemeClr val="accent1"/>
              </a:gs>
              <a:gs pos="100000">
                <a:srgbClr val="C5E67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Freeform 7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Freeform 8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Texto do Título"/>
          <p:cNvSpPr txBox="1">
            <a:spLocks noGrp="1"/>
          </p:cNvSpPr>
          <p:nvPr>
            <p:ph type="title"/>
          </p:nvPr>
        </p:nvSpPr>
        <p:spPr>
          <a:xfrm>
            <a:off x="722312" y="3633787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r>
              <a:t>Texto do Título</a:t>
            </a:r>
          </a:p>
        </p:txBody>
      </p:sp>
      <p:sp>
        <p:nvSpPr>
          <p:cNvPr id="20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33600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10" name="Rectangle 9"/>
          <p:cNvSpPr/>
          <p:nvPr/>
        </p:nvSpPr>
        <p:spPr>
          <a:xfrm>
            <a:off x="0" y="5262464"/>
            <a:ext cx="9144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Freeform 10"/>
          <p:cNvSpPr/>
          <p:nvPr/>
        </p:nvSpPr>
        <p:spPr>
          <a:xfrm>
            <a:off x="193" y="5502669"/>
            <a:ext cx="9144003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Freeform 8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4" name="Freeform 9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Freeform 10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85800" y="1536191"/>
            <a:ext cx="3657600" cy="3877057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Freeform 9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D8EEA1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Freeform 10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68C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3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85800" y="1535112"/>
            <a:ext cx="3657600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00600" y="1535112"/>
            <a:ext cx="3657600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>
                <a:solidFill>
                  <a:srgbClr val="5B6973"/>
                </a:solidFill>
              </a:defRPr>
            </a:pPr>
            <a:endParaRPr/>
          </a:p>
        </p:txBody>
      </p:sp>
      <p:sp>
        <p:nvSpPr>
          <p:cNvPr id="241" name="Freeform 11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Freeform 12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5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Freeform 4"/>
          <p:cNvSpPr/>
          <p:nvPr/>
        </p:nvSpPr>
        <p:spPr>
          <a:xfrm>
            <a:off x="-1" y="5731666"/>
            <a:ext cx="9146491" cy="112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0" y="16538"/>
                </a:moveTo>
                <a:lnTo>
                  <a:pt x="21592" y="0"/>
                </a:lnTo>
                <a:cubicBezTo>
                  <a:pt x="21591" y="7170"/>
                  <a:pt x="21600" y="14430"/>
                  <a:pt x="21598" y="21600"/>
                </a:cubicBezTo>
                <a:lnTo>
                  <a:pt x="0" y="21544"/>
                </a:lnTo>
                <a:cubicBezTo>
                  <a:pt x="0" y="19875"/>
                  <a:pt x="0" y="18207"/>
                  <a:pt x="0" y="16538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rgbClr val="FFE68C"/>
              </a:gs>
              <a:gs pos="5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Freeform 5"/>
          <p:cNvSpPr/>
          <p:nvPr/>
        </p:nvSpPr>
        <p:spPr>
          <a:xfrm>
            <a:off x="-1" y="5381626"/>
            <a:ext cx="3286125" cy="1207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584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Freeform 6"/>
          <p:cNvSpPr/>
          <p:nvPr/>
        </p:nvSpPr>
        <p:spPr>
          <a:xfrm>
            <a:off x="-2382" y="5696241"/>
            <a:ext cx="9146383" cy="93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9871"/>
                </a:lnTo>
                <a:cubicBezTo>
                  <a:pt x="2" y="20540"/>
                  <a:pt x="4" y="20932"/>
                  <a:pt x="6" y="21600"/>
                </a:cubicBezTo>
                <a:lnTo>
                  <a:pt x="21600" y="172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Freeform 7"/>
          <p:cNvSpPr/>
          <p:nvPr/>
        </p:nvSpPr>
        <p:spPr>
          <a:xfrm>
            <a:off x="-197" y="5347020"/>
            <a:ext cx="3426233" cy="94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77"/>
                  <a:pt x="0" y="1153"/>
                  <a:pt x="0" y="1730"/>
                </a:cubicBezTo>
                <a:lnTo>
                  <a:pt x="20202" y="21600"/>
                </a:lnTo>
                <a:lnTo>
                  <a:pt x="21600" y="211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o do Título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3383281" cy="914400"/>
          </a:xfrm>
          <a:prstGeom prst="rect">
            <a:avLst/>
          </a:prstGeom>
        </p:spPr>
        <p:txBody>
          <a:bodyPr anchor="b"/>
          <a:lstStyle>
            <a:lvl1pPr>
              <a:defRPr sz="2200" cap="none">
                <a:solidFill>
                  <a:srgbClr val="5B6973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72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572000" y="609600"/>
            <a:ext cx="3886200" cy="41910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7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76274" y="1527047"/>
            <a:ext cx="3383280" cy="329184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  <a:endParaRPr/>
          </a:p>
        </p:txBody>
      </p:sp>
      <p:sp>
        <p:nvSpPr>
          <p:cNvPr id="2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8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373380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9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D8EEA1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Freeform 8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68C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572000" y="609600"/>
            <a:ext cx="3886200" cy="4190999"/>
          </a:xfrm>
          <a:prstGeom prst="rect">
            <a:avLst/>
          </a:prstGeom>
          <a:ln w="79375">
            <a:solidFill>
              <a:srgbClr val="000000"/>
            </a:solidFill>
            <a:miter lim="800000"/>
          </a:ln>
          <a:effectLst>
            <a:outerShdw blurRad="50800" dist="38100" dir="5400000" rotWithShape="0">
              <a:srgbClr val="000000">
                <a:alpha val="42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Freeform 9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Freeform 10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Texto do Título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3383281" cy="914400"/>
          </a:xfrm>
          <a:prstGeom prst="rect">
            <a:avLst/>
          </a:prstGeom>
        </p:spPr>
        <p:txBody>
          <a:bodyPr anchor="b"/>
          <a:lstStyle>
            <a:lvl1pPr>
              <a:defRPr sz="2200" cap="none">
                <a:solidFill>
                  <a:srgbClr val="5B6973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8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76655" y="1524000"/>
            <a:ext cx="3381376" cy="32956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68630">
              <a:buClrTx/>
              <a:buSzTx/>
              <a:buNone/>
              <a:defRPr sz="1600"/>
            </a:lvl2pPr>
            <a:lvl3pPr marL="0" indent="868680">
              <a:buClrTx/>
              <a:buSzTx/>
              <a:buNone/>
              <a:defRPr sz="1600"/>
            </a:lvl3pPr>
            <a:lvl4pPr marL="0" indent="1325880">
              <a:buClrTx/>
              <a:buSzTx/>
              <a:buNone/>
              <a:defRPr sz="1600"/>
            </a:lvl4pPr>
            <a:lvl5pPr marL="0" indent="1783079">
              <a:buClrTx/>
              <a:buSz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9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0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0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Texto do Título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Freeform 6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C5E672"/>
              </a:gs>
              <a:gs pos="83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Freeform 7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rgbClr val="D8EEA1"/>
              </a:gs>
              <a:gs pos="100000">
                <a:schemeClr val="accent1">
                  <a:alpha val="0"/>
                </a:scheme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Freeform 8"/>
          <p:cNvSpPr/>
          <p:nvPr/>
        </p:nvSpPr>
        <p:spPr>
          <a:xfrm>
            <a:off x="0" y="5545932"/>
            <a:ext cx="9146384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FFE68C"/>
              </a:gs>
              <a:gs pos="50000">
                <a:schemeClr val="accent3"/>
              </a:gs>
              <a:gs pos="100000">
                <a:srgbClr val="FFDA5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Texto do Título"/>
          <p:cNvSpPr txBox="1">
            <a:spLocks noGrp="1"/>
          </p:cNvSpPr>
          <p:nvPr>
            <p:ph type="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33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0" y="3203574"/>
            <a:ext cx="3886200" cy="182562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34" name="Rectangle 9"/>
          <p:cNvSpPr/>
          <p:nvPr/>
        </p:nvSpPr>
        <p:spPr>
          <a:xfrm>
            <a:off x="0" y="5262464"/>
            <a:ext cx="9144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Freeform 10"/>
          <p:cNvSpPr/>
          <p:nvPr/>
        </p:nvSpPr>
        <p:spPr>
          <a:xfrm>
            <a:off x="193" y="5502669"/>
            <a:ext cx="9144003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48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373380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49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Freeform 6"/>
          <p:cNvSpPr/>
          <p:nvPr/>
        </p:nvSpPr>
        <p:spPr>
          <a:xfrm>
            <a:off x="0" y="5545932"/>
            <a:ext cx="9146384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D8EEA1"/>
              </a:gs>
              <a:gs pos="50000">
                <a:schemeClr val="accent1"/>
              </a:gs>
              <a:gs pos="100000">
                <a:srgbClr val="C5E67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Freeform 7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Freeform 8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3" name="Texto do Título"/>
          <p:cNvSpPr txBox="1">
            <a:spLocks noGrp="1"/>
          </p:cNvSpPr>
          <p:nvPr>
            <p:ph type="title"/>
          </p:nvPr>
        </p:nvSpPr>
        <p:spPr>
          <a:xfrm>
            <a:off x="722312" y="3633787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r>
              <a:t>Texto do Título</a:t>
            </a:r>
          </a:p>
        </p:txBody>
      </p:sp>
      <p:sp>
        <p:nvSpPr>
          <p:cNvPr id="36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33600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65" name="Rectangle 9"/>
          <p:cNvSpPr/>
          <p:nvPr/>
        </p:nvSpPr>
        <p:spPr>
          <a:xfrm>
            <a:off x="0" y="5262464"/>
            <a:ext cx="9144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Freeform 10"/>
          <p:cNvSpPr/>
          <p:nvPr/>
        </p:nvSpPr>
        <p:spPr>
          <a:xfrm>
            <a:off x="193" y="5502669"/>
            <a:ext cx="9144003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7" name="Freeform 8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79" name="Freeform 9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0" name="Freeform 10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85800" y="1536191"/>
            <a:ext cx="3657600" cy="3877057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8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Freeform 9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D8EEA1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Freeform 10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68C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85800" y="1535112"/>
            <a:ext cx="3657600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9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00600" y="1535112"/>
            <a:ext cx="3657600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>
                <a:solidFill>
                  <a:srgbClr val="5B6973"/>
                </a:solidFill>
              </a:defRPr>
            </a:pPr>
            <a:endParaRPr/>
          </a:p>
        </p:txBody>
      </p:sp>
      <p:sp>
        <p:nvSpPr>
          <p:cNvPr id="396" name="Freeform 11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Freeform 12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Freeform 4"/>
          <p:cNvSpPr/>
          <p:nvPr/>
        </p:nvSpPr>
        <p:spPr>
          <a:xfrm>
            <a:off x="-1" y="5731666"/>
            <a:ext cx="9146491" cy="112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0" y="16538"/>
                </a:moveTo>
                <a:lnTo>
                  <a:pt x="21592" y="0"/>
                </a:lnTo>
                <a:cubicBezTo>
                  <a:pt x="21591" y="7170"/>
                  <a:pt x="21600" y="14430"/>
                  <a:pt x="21598" y="21600"/>
                </a:cubicBezTo>
                <a:lnTo>
                  <a:pt x="0" y="21544"/>
                </a:lnTo>
                <a:cubicBezTo>
                  <a:pt x="0" y="19875"/>
                  <a:pt x="0" y="18207"/>
                  <a:pt x="0" y="16538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rgbClr val="FFE68C"/>
              </a:gs>
              <a:gs pos="5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6" name="Freeform 5"/>
          <p:cNvSpPr/>
          <p:nvPr/>
        </p:nvSpPr>
        <p:spPr>
          <a:xfrm>
            <a:off x="-1" y="5381626"/>
            <a:ext cx="3286125" cy="1207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584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7" name="Freeform 6"/>
          <p:cNvSpPr/>
          <p:nvPr/>
        </p:nvSpPr>
        <p:spPr>
          <a:xfrm>
            <a:off x="-2382" y="5696241"/>
            <a:ext cx="9146383" cy="93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9871"/>
                </a:lnTo>
                <a:cubicBezTo>
                  <a:pt x="2" y="20540"/>
                  <a:pt x="4" y="20932"/>
                  <a:pt x="6" y="21600"/>
                </a:cubicBezTo>
                <a:lnTo>
                  <a:pt x="21600" y="172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Freeform 7"/>
          <p:cNvSpPr/>
          <p:nvPr/>
        </p:nvSpPr>
        <p:spPr>
          <a:xfrm>
            <a:off x="-197" y="5347020"/>
            <a:ext cx="3426233" cy="94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77"/>
                  <a:pt x="0" y="1153"/>
                  <a:pt x="0" y="1730"/>
                </a:cubicBezTo>
                <a:lnTo>
                  <a:pt x="20202" y="21600"/>
                </a:lnTo>
                <a:lnTo>
                  <a:pt x="21600" y="211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Freeform 6"/>
          <p:cNvSpPr/>
          <p:nvPr/>
        </p:nvSpPr>
        <p:spPr>
          <a:xfrm>
            <a:off x="0" y="5545932"/>
            <a:ext cx="9146384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D8EEA1"/>
              </a:gs>
              <a:gs pos="50000">
                <a:schemeClr val="accent1"/>
              </a:gs>
              <a:gs pos="100000">
                <a:srgbClr val="C5E67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Freeform 7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Freeform 8"/>
          <p:cNvSpPr/>
          <p:nvPr/>
        </p:nvSpPr>
        <p:spPr>
          <a:xfrm>
            <a:off x="-77" y="5293517"/>
            <a:ext cx="9144094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Texto do Título"/>
          <p:cNvSpPr txBox="1">
            <a:spLocks noGrp="1"/>
          </p:cNvSpPr>
          <p:nvPr>
            <p:ph type="title"/>
          </p:nvPr>
        </p:nvSpPr>
        <p:spPr>
          <a:xfrm>
            <a:off x="722312" y="3633787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r>
              <a:t>Texto do Título</a:t>
            </a:r>
          </a:p>
        </p:txBody>
      </p:sp>
      <p:sp>
        <p:nvSpPr>
          <p:cNvPr id="5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33600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5" name="Rectangle 9"/>
          <p:cNvSpPr/>
          <p:nvPr/>
        </p:nvSpPr>
        <p:spPr>
          <a:xfrm>
            <a:off x="0" y="5262464"/>
            <a:ext cx="9144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Freeform 10"/>
          <p:cNvSpPr/>
          <p:nvPr/>
        </p:nvSpPr>
        <p:spPr>
          <a:xfrm>
            <a:off x="193" y="5502669"/>
            <a:ext cx="9144003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o do Título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3383281" cy="914400"/>
          </a:xfrm>
          <a:prstGeom prst="rect">
            <a:avLst/>
          </a:prstGeom>
        </p:spPr>
        <p:txBody>
          <a:bodyPr anchor="b"/>
          <a:lstStyle>
            <a:lvl1pPr>
              <a:defRPr sz="2200" cap="none">
                <a:solidFill>
                  <a:srgbClr val="5B6973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42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572000" y="609600"/>
            <a:ext cx="3886200" cy="41910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76274" y="1527047"/>
            <a:ext cx="3383280" cy="329184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  <a:endParaRPr/>
          </a:p>
        </p:txBody>
      </p:sp>
      <p:sp>
        <p:nvSpPr>
          <p:cNvPr id="42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D8EEA1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Freeform 8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68C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572000" y="609600"/>
            <a:ext cx="3886200" cy="4190999"/>
          </a:xfrm>
          <a:prstGeom prst="rect">
            <a:avLst/>
          </a:prstGeom>
          <a:ln w="79375">
            <a:solidFill>
              <a:srgbClr val="000000"/>
            </a:solidFill>
            <a:miter lim="800000"/>
          </a:ln>
          <a:effectLst>
            <a:outerShdw blurRad="50800" dist="38100" dir="5400000" rotWithShape="0">
              <a:srgbClr val="000000">
                <a:alpha val="42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1" name="Freeform 9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Freeform 10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Texto do Título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3383281" cy="914400"/>
          </a:xfrm>
          <a:prstGeom prst="rect">
            <a:avLst/>
          </a:prstGeom>
        </p:spPr>
        <p:txBody>
          <a:bodyPr anchor="b"/>
          <a:lstStyle>
            <a:lvl1pPr>
              <a:defRPr sz="2200" cap="none">
                <a:solidFill>
                  <a:srgbClr val="5B6973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44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76655" y="1524000"/>
            <a:ext cx="3381376" cy="32956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68630">
              <a:buClrTx/>
              <a:buSzTx/>
              <a:buNone/>
              <a:defRPr sz="1600"/>
            </a:lvl2pPr>
            <a:lvl3pPr marL="0" indent="868680">
              <a:buClrTx/>
              <a:buSzTx/>
              <a:buNone/>
              <a:defRPr sz="1600"/>
            </a:lvl3pPr>
            <a:lvl4pPr marL="0" indent="1325880">
              <a:buClrTx/>
              <a:buSzTx/>
              <a:buNone/>
              <a:defRPr sz="1600"/>
            </a:lvl4pPr>
            <a:lvl5pPr marL="0" indent="1783079">
              <a:buClrTx/>
              <a:buSz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5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5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6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Freeform 6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Freeform 8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Freeform 9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Texto do Título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7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68C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Freeform 8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8EEA1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9" name="Freeform 9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Freeform 10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85800" y="1536191"/>
            <a:ext cx="3657600" cy="3877057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Freeform 9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D8EEA1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Freeform 10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68C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85800" y="1535112"/>
            <a:ext cx="3657600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5B6973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B6973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B6973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B6973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B6973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00600" y="1535112"/>
            <a:ext cx="3657600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>
                <a:solidFill>
                  <a:srgbClr val="5B6973"/>
                </a:solidFill>
              </a:defRPr>
            </a:pPr>
            <a:endParaRPr/>
          </a:p>
        </p:txBody>
      </p:sp>
      <p:sp>
        <p:nvSpPr>
          <p:cNvPr id="86" name="Freeform 11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Freeform 12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Freeform 4"/>
          <p:cNvSpPr/>
          <p:nvPr/>
        </p:nvSpPr>
        <p:spPr>
          <a:xfrm>
            <a:off x="-1" y="5731666"/>
            <a:ext cx="9146491" cy="112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0" y="16538"/>
                </a:moveTo>
                <a:lnTo>
                  <a:pt x="21592" y="0"/>
                </a:lnTo>
                <a:cubicBezTo>
                  <a:pt x="21591" y="7170"/>
                  <a:pt x="21600" y="14430"/>
                  <a:pt x="21598" y="21600"/>
                </a:cubicBezTo>
                <a:lnTo>
                  <a:pt x="0" y="21544"/>
                </a:lnTo>
                <a:cubicBezTo>
                  <a:pt x="0" y="19875"/>
                  <a:pt x="0" y="18207"/>
                  <a:pt x="0" y="16538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rgbClr val="FFE68C"/>
              </a:gs>
              <a:gs pos="5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Freeform 5"/>
          <p:cNvSpPr/>
          <p:nvPr/>
        </p:nvSpPr>
        <p:spPr>
          <a:xfrm>
            <a:off x="-1" y="5381626"/>
            <a:ext cx="3286125" cy="1207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584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Freeform 6"/>
          <p:cNvSpPr/>
          <p:nvPr/>
        </p:nvSpPr>
        <p:spPr>
          <a:xfrm>
            <a:off x="-2382" y="5696241"/>
            <a:ext cx="9146383" cy="93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9871"/>
                </a:lnTo>
                <a:cubicBezTo>
                  <a:pt x="2" y="20540"/>
                  <a:pt x="4" y="20932"/>
                  <a:pt x="6" y="21600"/>
                </a:cubicBezTo>
                <a:lnTo>
                  <a:pt x="21600" y="172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Freeform 7"/>
          <p:cNvSpPr/>
          <p:nvPr/>
        </p:nvSpPr>
        <p:spPr>
          <a:xfrm>
            <a:off x="-197" y="5347020"/>
            <a:ext cx="3426233" cy="94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77"/>
                  <a:pt x="0" y="1153"/>
                  <a:pt x="0" y="1730"/>
                </a:cubicBezTo>
                <a:lnTo>
                  <a:pt x="20202" y="21600"/>
                </a:lnTo>
                <a:lnTo>
                  <a:pt x="21600" y="211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o do Título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3383281" cy="914400"/>
          </a:xfrm>
          <a:prstGeom prst="rect">
            <a:avLst/>
          </a:prstGeom>
        </p:spPr>
        <p:txBody>
          <a:bodyPr anchor="b"/>
          <a:lstStyle>
            <a:lvl1pPr>
              <a:defRPr sz="2200" cap="none">
                <a:solidFill>
                  <a:srgbClr val="5B6973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1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572000" y="609600"/>
            <a:ext cx="3886200" cy="41910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76274" y="1527047"/>
            <a:ext cx="3383280" cy="329184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  <a:endParaRPr/>
          </a:p>
        </p:txBody>
      </p:sp>
      <p:sp>
        <p:nvSpPr>
          <p:cNvPr id="11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Freeform 7"/>
          <p:cNvSpPr/>
          <p:nvPr/>
        </p:nvSpPr>
        <p:spPr>
          <a:xfrm>
            <a:off x="1807388" y="6148042"/>
            <a:ext cx="7338992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D8EEA1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Freeform 8"/>
          <p:cNvSpPr/>
          <p:nvPr/>
        </p:nvSpPr>
        <p:spPr>
          <a:xfrm>
            <a:off x="0" y="5457825"/>
            <a:ext cx="7239001" cy="140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68C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572000" y="609600"/>
            <a:ext cx="3886200" cy="4190999"/>
          </a:xfrm>
          <a:prstGeom prst="rect">
            <a:avLst/>
          </a:prstGeom>
          <a:ln w="79375">
            <a:solidFill>
              <a:srgbClr val="000000"/>
            </a:solidFill>
            <a:miter lim="800000"/>
          </a:ln>
          <a:effectLst>
            <a:outerShdw blurRad="50800" dist="38100" dir="5400000" rotWithShape="0">
              <a:srgbClr val="000000">
                <a:alpha val="42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Freeform 9"/>
          <p:cNvSpPr/>
          <p:nvPr/>
        </p:nvSpPr>
        <p:spPr>
          <a:xfrm>
            <a:off x="-197" y="5412337"/>
            <a:ext cx="7605570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Freeform 10"/>
          <p:cNvSpPr/>
          <p:nvPr/>
        </p:nvSpPr>
        <p:spPr>
          <a:xfrm>
            <a:off x="1680724" y="6116506"/>
            <a:ext cx="7465657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Texto do Título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3383281" cy="914400"/>
          </a:xfrm>
          <a:prstGeom prst="rect">
            <a:avLst/>
          </a:prstGeom>
        </p:spPr>
        <p:txBody>
          <a:bodyPr anchor="b"/>
          <a:lstStyle>
            <a:lvl1pPr>
              <a:defRPr sz="2200" cap="none">
                <a:solidFill>
                  <a:srgbClr val="5B6973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3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76655" y="1524000"/>
            <a:ext cx="3381376" cy="32956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68630">
              <a:buClrTx/>
              <a:buSzTx/>
              <a:buNone/>
              <a:defRPr sz="1600"/>
            </a:lvl2pPr>
            <a:lvl3pPr marL="0" indent="868680">
              <a:buClrTx/>
              <a:buSzTx/>
              <a:buNone/>
              <a:defRPr sz="1600"/>
            </a:lvl3pPr>
            <a:lvl4pPr marL="0" indent="1325880">
              <a:buClrTx/>
              <a:buSzTx/>
              <a:buNone/>
              <a:defRPr sz="1600"/>
            </a:lvl4pPr>
            <a:lvl5pPr marL="0" indent="1783079">
              <a:buClrTx/>
              <a:buSz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5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7249417" y="5301207"/>
            <a:ext cx="1885951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reeform 5"/>
          <p:cNvSpPr/>
          <p:nvPr/>
        </p:nvSpPr>
        <p:spPr>
          <a:xfrm>
            <a:off x="0" y="5010151"/>
            <a:ext cx="7439026" cy="1571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91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Freeform 6"/>
          <p:cNvSpPr/>
          <p:nvPr/>
        </p:nvSpPr>
        <p:spPr>
          <a:xfrm>
            <a:off x="-1" y="5731666"/>
            <a:ext cx="9146491" cy="112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0" y="16538"/>
                </a:moveTo>
                <a:lnTo>
                  <a:pt x="21592" y="0"/>
                </a:lnTo>
                <a:cubicBezTo>
                  <a:pt x="21591" y="7170"/>
                  <a:pt x="21600" y="14430"/>
                  <a:pt x="21598" y="21600"/>
                </a:cubicBezTo>
                <a:lnTo>
                  <a:pt x="0" y="21544"/>
                </a:lnTo>
                <a:cubicBezTo>
                  <a:pt x="0" y="19875"/>
                  <a:pt x="0" y="18207"/>
                  <a:pt x="0" y="16538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rgbClr val="D8EEA1"/>
              </a:gs>
              <a:gs pos="5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7" name="Freeform 7"/>
          <p:cNvSpPr/>
          <p:nvPr/>
        </p:nvSpPr>
        <p:spPr>
          <a:xfrm>
            <a:off x="-1" y="4973409"/>
            <a:ext cx="7674869" cy="92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cubicBezTo>
                  <a:pt x="0" y="580"/>
                  <a:pt x="0" y="1161"/>
                  <a:pt x="0" y="1741"/>
                </a:cubicBezTo>
                <a:lnTo>
                  <a:pt x="20540" y="21600"/>
                </a:lnTo>
                <a:lnTo>
                  <a:pt x="21600" y="20889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-2382" y="5696241"/>
            <a:ext cx="9146383" cy="93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9871"/>
                </a:lnTo>
                <a:cubicBezTo>
                  <a:pt x="2" y="20540"/>
                  <a:pt x="4" y="20932"/>
                  <a:pt x="6" y="21600"/>
                </a:cubicBezTo>
                <a:lnTo>
                  <a:pt x="21600" y="172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747311" y="6616700"/>
            <a:ext cx="168090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100" b="1">
                <a:solidFill>
                  <a:srgbClr val="4D4D4D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342900" marR="0" indent="-2743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81153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12605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7177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21749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26321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30893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35465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40037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bceonline.com.br/XXIIsimposiojuridico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tersolar.net.br/pt/inicio.html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razilwindpower.com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atin-american-utility-week.com/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ntersolar.net.br/pt/inicio.html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reccongress.com/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martgrid.com.br/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martgrid.com.br/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ítulo 1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509857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Seminários com participação e/ou suporte da Abaque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886200" cy="1143001"/>
          </a:xfrm>
        </p:spPr>
        <p:txBody>
          <a:bodyPr>
            <a:normAutofit/>
          </a:bodyPr>
          <a:lstStyle/>
          <a:p>
            <a:r>
              <a:rPr lang="pt-BR" b="1" dirty="0" smtClean="0"/>
              <a:t>XXXIII</a:t>
            </a:r>
            <a:r>
              <a:rPr lang="pt-BR" dirty="0" smtClean="0"/>
              <a:t> Simpósio Jurídico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Data:</a:t>
            </a:r>
            <a:r>
              <a:rPr lang="pt-BR" dirty="0" smtClean="0"/>
              <a:t> 24 e 25 de outubro de 2017</a:t>
            </a:r>
          </a:p>
          <a:p>
            <a:r>
              <a:rPr lang="pt-BR" b="1" dirty="0" smtClean="0"/>
              <a:t>Promoção: </a:t>
            </a:r>
            <a:r>
              <a:rPr lang="pt-BR" dirty="0" smtClean="0"/>
              <a:t>ABCE</a:t>
            </a:r>
          </a:p>
          <a:p>
            <a:r>
              <a:rPr lang="pt-BR" b="1" dirty="0"/>
              <a:t>Site</a:t>
            </a:r>
            <a:r>
              <a:rPr lang="pt-BR" b="1" dirty="0" smtClean="0"/>
              <a:t>: </a:t>
            </a:r>
            <a:r>
              <a:rPr lang="pt-BR" b="1" dirty="0" smtClean="0">
                <a:hlinkClick r:id="rId2"/>
              </a:rPr>
              <a:t>http</a:t>
            </a:r>
            <a:r>
              <a:rPr lang="pt-BR" b="1" dirty="0">
                <a:hlinkClick r:id="rId2"/>
              </a:rPr>
              <a:t>://www.abceonline.com.br/XXIIsimposiojuridico/</a:t>
            </a:r>
            <a:endParaRPr lang="pt-BR" b="1" dirty="0" smtClean="0"/>
          </a:p>
          <a:p>
            <a:r>
              <a:rPr lang="pt-BR" b="1" dirty="0" smtClean="0"/>
              <a:t>Local: </a:t>
            </a:r>
            <a:r>
              <a:rPr lang="pt-BR" dirty="0" smtClean="0"/>
              <a:t>Centro </a:t>
            </a:r>
            <a:r>
              <a:rPr lang="pt-BR" dirty="0"/>
              <a:t>de Convenções do Hotel Blue </a:t>
            </a:r>
            <a:r>
              <a:rPr lang="pt-BR" dirty="0" err="1"/>
              <a:t>Tree</a:t>
            </a:r>
            <a:r>
              <a:rPr lang="pt-BR" dirty="0"/>
              <a:t> Premium Faria Lima, na cidade de São Paulo, SP</a:t>
            </a:r>
            <a:r>
              <a:rPr lang="pt-BR" dirty="0" smtClean="0"/>
              <a:t>.</a:t>
            </a:r>
            <a:endParaRPr lang="pt-BR" b="1" dirty="0" smtClean="0"/>
          </a:p>
          <a:p>
            <a:r>
              <a:rPr lang="pt-BR" b="1" dirty="0" smtClean="0"/>
              <a:t>Participação ABAQUE: </a:t>
            </a:r>
            <a:r>
              <a:rPr lang="pt-BR" dirty="0" smtClean="0"/>
              <a:t>Apoio Institucional</a:t>
            </a:r>
            <a:endParaRPr lang="pt-BR" b="1" dirty="0" smtClean="0"/>
          </a:p>
          <a:p>
            <a:r>
              <a:rPr lang="pt-BR" b="1" dirty="0" smtClean="0"/>
              <a:t> Sócios:</a:t>
            </a:r>
          </a:p>
          <a:p>
            <a:r>
              <a:rPr lang="pt-BR" b="1" dirty="0"/>
              <a:t>Contato: </a:t>
            </a:r>
            <a:r>
              <a:rPr lang="pt-BR" dirty="0"/>
              <a:t>patrick.campos@abaque.com.br</a:t>
            </a:r>
          </a:p>
          <a:p>
            <a:pPr marL="68580" indent="0">
              <a:buNone/>
            </a:pP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1259"/>
            <a:ext cx="3619500" cy="13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72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Introdução</a:t>
            </a:r>
          </a:p>
        </p:txBody>
      </p:sp>
      <p:sp>
        <p:nvSpPr>
          <p:cNvPr id="487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68580">
              <a:buSzTx/>
              <a:buFont typeface="Wingdings 3"/>
              <a:buNone/>
            </a:pPr>
            <a:r>
              <a:t>A ABAQUE tem participado em inúmeros eventos no Brasil e Exterior nas mais diversas condições de apoio. </a:t>
            </a:r>
          </a:p>
          <a:p>
            <a:pPr marL="0" indent="68580">
              <a:buSzTx/>
              <a:buFont typeface="Wingdings 3"/>
              <a:buNone/>
            </a:pPr>
            <a:r>
              <a:t>À partir de agora a ABAQUE manterá seus sócios informados de forma a permitir que todos acessem os benefícios que passam a ser oferecidos.</a:t>
            </a:r>
          </a:p>
          <a:p>
            <a:pPr marL="0" indent="68580">
              <a:buSzTx/>
              <a:buFont typeface="Wingdings 3"/>
              <a:buNone/>
            </a:pPr>
            <a:r>
              <a:t>Para maiores detalhes, favor enviar e-mail para os contatos de cada evento.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INtersolar</a:t>
            </a:r>
          </a:p>
        </p:txBody>
      </p:sp>
      <p:sp>
        <p:nvSpPr>
          <p:cNvPr id="490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2613" indent="-266090" defTabSz="886968">
              <a:spcBef>
                <a:spcPts val="600"/>
              </a:spcBef>
              <a:defRPr sz="1940" b="1"/>
            </a:pPr>
            <a:r>
              <a:rPr dirty="0"/>
              <a:t>Data: </a:t>
            </a:r>
            <a:r>
              <a:rPr b="0" dirty="0"/>
              <a:t>22 a 24/08/2017</a:t>
            </a:r>
          </a:p>
          <a:p>
            <a:pPr marL="332613" indent="-266090" defTabSz="886968">
              <a:spcBef>
                <a:spcPts val="600"/>
              </a:spcBef>
              <a:defRPr sz="1940" b="1"/>
            </a:pPr>
            <a:r>
              <a:rPr dirty="0" err="1"/>
              <a:t>Promoção</a:t>
            </a:r>
            <a:r>
              <a:rPr dirty="0"/>
              <a:t>:</a:t>
            </a:r>
            <a:r>
              <a:rPr b="0" dirty="0"/>
              <a:t> </a:t>
            </a:r>
          </a:p>
          <a:p>
            <a:pPr marL="332613" indent="-266090" defTabSz="886968">
              <a:spcBef>
                <a:spcPts val="600"/>
              </a:spcBef>
              <a:defRPr sz="1940" b="1"/>
            </a:pPr>
            <a:r>
              <a:rPr dirty="0"/>
              <a:t>Site:</a:t>
            </a:r>
            <a:r>
              <a:rPr b="0" dirty="0"/>
              <a:t> </a:t>
            </a:r>
            <a:r>
              <a:rPr u="sng" dirty="0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http://www.intersolar.net.br/pt/inicio.html</a:t>
            </a:r>
          </a:p>
          <a:p>
            <a:pPr marL="332613" indent="-266090" defTabSz="886968">
              <a:spcBef>
                <a:spcPts val="600"/>
              </a:spcBef>
              <a:defRPr sz="1940" b="1"/>
            </a:pPr>
            <a:r>
              <a:rPr dirty="0"/>
              <a:t>Local: </a:t>
            </a:r>
            <a:r>
              <a:rPr b="0" dirty="0"/>
              <a:t>São Paulo</a:t>
            </a:r>
          </a:p>
          <a:p>
            <a:pPr marL="332613" indent="-266090" defTabSz="886968">
              <a:spcBef>
                <a:spcPts val="600"/>
              </a:spcBef>
              <a:defRPr sz="1940" b="1"/>
            </a:pPr>
            <a:r>
              <a:rPr dirty="0" err="1"/>
              <a:t>Participação</a:t>
            </a:r>
            <a:r>
              <a:rPr dirty="0"/>
              <a:t> ABAQUE: </a:t>
            </a:r>
            <a:r>
              <a:rPr b="0" dirty="0"/>
              <a:t> </a:t>
            </a:r>
            <a:r>
              <a:rPr b="0" dirty="0" err="1"/>
              <a:t>Apoio</a:t>
            </a:r>
            <a:r>
              <a:rPr b="0" dirty="0"/>
              <a:t> </a:t>
            </a:r>
            <a:r>
              <a:rPr b="0" dirty="0" err="1"/>
              <a:t>Institucional</a:t>
            </a:r>
            <a:r>
              <a:rPr b="0" dirty="0"/>
              <a:t>. </a:t>
            </a:r>
          </a:p>
          <a:p>
            <a:pPr marL="332613" indent="-266090" defTabSz="886968">
              <a:spcBef>
                <a:spcPts val="600"/>
              </a:spcBef>
              <a:defRPr sz="1940" b="1" i="1"/>
            </a:pPr>
            <a:r>
              <a:rPr dirty="0" err="1"/>
              <a:t>Sócios</a:t>
            </a:r>
            <a:r>
              <a:rPr dirty="0"/>
              <a:t>:</a:t>
            </a:r>
          </a:p>
          <a:p>
            <a:pPr marL="720661" lvl="1" indent="-266090" defTabSz="886968">
              <a:spcBef>
                <a:spcPts val="600"/>
              </a:spcBef>
              <a:defRPr sz="1552"/>
            </a:pPr>
            <a:r>
              <a:rPr dirty="0"/>
              <a:t> </a:t>
            </a:r>
            <a:r>
              <a:rPr dirty="0" err="1"/>
              <a:t>Inscreva</a:t>
            </a:r>
            <a:r>
              <a:rPr dirty="0"/>
              <a:t>-se no </a:t>
            </a:r>
            <a:r>
              <a:rPr dirty="0" err="1"/>
              <a:t>congresso</a:t>
            </a:r>
            <a:r>
              <a:rPr dirty="0"/>
              <a:t> com </a:t>
            </a:r>
            <a:r>
              <a:rPr dirty="0" err="1"/>
              <a:t>desconto</a:t>
            </a:r>
            <a:r>
              <a:rPr dirty="0"/>
              <a:t> de 10% </a:t>
            </a:r>
            <a:r>
              <a:rPr dirty="0" err="1"/>
              <a:t>utilizando</a:t>
            </a:r>
            <a:r>
              <a:rPr dirty="0"/>
              <a:t> o </a:t>
            </a:r>
            <a:r>
              <a:rPr dirty="0" err="1"/>
              <a:t>código</a:t>
            </a:r>
            <a:r>
              <a:rPr dirty="0"/>
              <a:t> </a:t>
            </a:r>
            <a:r>
              <a:rPr dirty="0" err="1"/>
              <a:t>promocional</a:t>
            </a:r>
            <a:r>
              <a:rPr dirty="0"/>
              <a:t> ABAQUE: ISSA17SU23.</a:t>
            </a:r>
          </a:p>
          <a:p>
            <a:pPr marL="720661" lvl="1" indent="-266090" defTabSz="886968">
              <a:spcBef>
                <a:spcPts val="600"/>
              </a:spcBef>
              <a:defRPr sz="1552" i="1"/>
            </a:pP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sócios</a:t>
            </a:r>
            <a:r>
              <a:rPr dirty="0"/>
              <a:t> </a:t>
            </a:r>
            <a:r>
              <a:rPr dirty="0" err="1"/>
              <a:t>poderão</a:t>
            </a:r>
            <a:r>
              <a:rPr dirty="0"/>
              <a:t> </a:t>
            </a:r>
            <a:r>
              <a:rPr dirty="0" err="1"/>
              <a:t>dividir</a:t>
            </a:r>
            <a:r>
              <a:rPr dirty="0"/>
              <a:t> </a:t>
            </a:r>
            <a:r>
              <a:rPr dirty="0" err="1"/>
              <a:t>espaço</a:t>
            </a:r>
            <a:r>
              <a:rPr dirty="0"/>
              <a:t> no </a:t>
            </a:r>
            <a:r>
              <a:rPr dirty="0" err="1"/>
              <a:t>estande</a:t>
            </a:r>
            <a:r>
              <a:rPr dirty="0"/>
              <a:t> da ABAQUE, </a:t>
            </a:r>
            <a:r>
              <a:rPr dirty="0" err="1"/>
              <a:t>conforme</a:t>
            </a:r>
            <a:r>
              <a:rPr dirty="0"/>
              <a:t> e-mail circular.</a:t>
            </a:r>
          </a:p>
          <a:p>
            <a:pPr marL="332613" indent="-266090" defTabSz="886968">
              <a:spcBef>
                <a:spcPts val="600"/>
              </a:spcBef>
              <a:defRPr sz="1940" b="1"/>
            </a:pPr>
            <a:r>
              <a:rPr dirty="0" err="1"/>
              <a:t>Contato</a:t>
            </a:r>
            <a:r>
              <a:rPr dirty="0"/>
              <a:t>: </a:t>
            </a:r>
            <a:r>
              <a:rPr b="0" dirty="0"/>
              <a:t>angela.jabur@abaque.com.br</a:t>
            </a:r>
          </a:p>
        </p:txBody>
      </p:sp>
      <p:pic>
        <p:nvPicPr>
          <p:cNvPr id="49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4483" y="282677"/>
            <a:ext cx="2695576" cy="933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ítulo 1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5486202" cy="1201739"/>
          </a:xfrm>
          <a:prstGeom prst="rect">
            <a:avLst/>
          </a:prstGeom>
        </p:spPr>
        <p:txBody>
          <a:bodyPr/>
          <a:lstStyle>
            <a:lvl1pPr defTabSz="758951">
              <a:defRPr sz="2988"/>
            </a:lvl1pPr>
          </a:lstStyle>
          <a:p>
            <a:r>
              <a:t>Brazil Windpower – Conferência &amp; Exposição</a:t>
            </a:r>
          </a:p>
        </p:txBody>
      </p:sp>
      <p:sp>
        <p:nvSpPr>
          <p:cNvPr id="494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Data: </a:t>
            </a:r>
            <a:r>
              <a:rPr b="0"/>
              <a:t>29 a 31/08/2017</a:t>
            </a:r>
          </a:p>
          <a:p>
            <a:pPr>
              <a:defRPr b="1"/>
            </a:pPr>
            <a:r>
              <a:t>Promoção:</a:t>
            </a:r>
            <a:r>
              <a:rPr b="0"/>
              <a:t> GWEC; ABEEólica; Grupo CanalEnergia</a:t>
            </a:r>
          </a:p>
          <a:p>
            <a:pPr>
              <a:defRPr b="1"/>
            </a:pPr>
            <a:r>
              <a:t>Site: </a:t>
            </a:r>
            <a:r>
              <a:rPr u="sng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http://www.brazilwindpower.com.br/</a:t>
            </a:r>
            <a:endParaRPr b="0"/>
          </a:p>
          <a:p>
            <a:pPr>
              <a:defRPr b="1"/>
            </a:pPr>
            <a:r>
              <a:t>Local: </a:t>
            </a:r>
            <a:r>
              <a:rPr b="0"/>
              <a:t>Rio de Janeiro</a:t>
            </a:r>
          </a:p>
          <a:p>
            <a:pPr>
              <a:defRPr b="1"/>
            </a:pPr>
            <a:r>
              <a:t>Participação ABAQUE: </a:t>
            </a:r>
            <a:r>
              <a:rPr b="0"/>
              <a:t> Apoio Institucional. </a:t>
            </a:r>
          </a:p>
          <a:p>
            <a:pPr>
              <a:defRPr b="1" i="1"/>
            </a:pPr>
            <a:r>
              <a:t>Sócios:</a:t>
            </a:r>
          </a:p>
          <a:p>
            <a:pPr>
              <a:defRPr b="1"/>
            </a:pPr>
            <a:r>
              <a:t>Contato: </a:t>
            </a:r>
            <a:r>
              <a:rPr b="0"/>
              <a:t>angela.jabur@abaque.com.br</a:t>
            </a:r>
          </a:p>
        </p:txBody>
      </p:sp>
      <p:pic>
        <p:nvPicPr>
          <p:cNvPr id="49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0156" y="276160"/>
            <a:ext cx="2806044" cy="1139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ítulo 1"/>
          <p:cNvSpPr txBox="1">
            <a:spLocks noGrp="1"/>
          </p:cNvSpPr>
          <p:nvPr>
            <p:ph type="title"/>
          </p:nvPr>
        </p:nvSpPr>
        <p:spPr>
          <a:xfrm>
            <a:off x="685799" y="274638"/>
            <a:ext cx="5614394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Latin American utility week</a:t>
            </a:r>
          </a:p>
        </p:txBody>
      </p:sp>
      <p:sp>
        <p:nvSpPr>
          <p:cNvPr id="498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Data: </a:t>
            </a:r>
            <a:r>
              <a:rPr b="0"/>
              <a:t>19 a 21/09/2017</a:t>
            </a:r>
          </a:p>
          <a:p>
            <a:pPr>
              <a:defRPr b="1"/>
            </a:pPr>
            <a:r>
              <a:t>Promoção: </a:t>
            </a:r>
          </a:p>
          <a:p>
            <a:pPr>
              <a:defRPr b="1"/>
            </a:pPr>
            <a:r>
              <a:t>Site: </a:t>
            </a:r>
            <a:r>
              <a:rPr b="0" u="sng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www.latin-american-utility-week.com/</a:t>
            </a:r>
          </a:p>
          <a:p>
            <a:pPr>
              <a:defRPr b="1"/>
            </a:pPr>
            <a:r>
              <a:t>Local: </a:t>
            </a:r>
            <a:r>
              <a:rPr b="0"/>
              <a:t>São Paulo</a:t>
            </a:r>
          </a:p>
          <a:p>
            <a:pPr>
              <a:defRPr b="1"/>
            </a:pPr>
            <a:r>
              <a:t>Participação ABAQUE:</a:t>
            </a:r>
            <a:r>
              <a:rPr b="0"/>
              <a:t> Palestra 20/09/2017, das 14h40 às 15h20</a:t>
            </a:r>
          </a:p>
          <a:p>
            <a:pPr>
              <a:defRPr b="1" i="1"/>
            </a:pPr>
            <a:r>
              <a:t>Sócios: </a:t>
            </a:r>
            <a:r>
              <a:rPr b="0"/>
              <a:t>” ainda sem definição dos benefícios”</a:t>
            </a:r>
          </a:p>
          <a:p>
            <a:pPr>
              <a:defRPr b="1"/>
            </a:pPr>
            <a:r>
              <a:t>Contato: </a:t>
            </a:r>
            <a:r>
              <a:rPr b="0"/>
              <a:t>patrick.campos@abaque.com.br</a:t>
            </a:r>
          </a:p>
        </p:txBody>
      </p:sp>
      <p:pic>
        <p:nvPicPr>
          <p:cNvPr id="4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0334" y="116632"/>
            <a:ext cx="3295651" cy="1362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ítulo 1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3956497" cy="1143001"/>
          </a:xfrm>
          <a:prstGeom prst="rect">
            <a:avLst/>
          </a:prstGeom>
        </p:spPr>
        <p:txBody>
          <a:bodyPr/>
          <a:lstStyle/>
          <a:p>
            <a:r>
              <a:t>ENERGY EXPO FÓRUM</a:t>
            </a:r>
          </a:p>
        </p:txBody>
      </p:sp>
      <p:sp>
        <p:nvSpPr>
          <p:cNvPr id="502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Data: </a:t>
            </a:r>
            <a:r>
              <a:rPr b="0"/>
              <a:t>18 e 19/10/2017</a:t>
            </a:r>
          </a:p>
          <a:p>
            <a:pPr>
              <a:defRPr b="1"/>
            </a:pPr>
            <a:r>
              <a:t>Promoção:</a:t>
            </a:r>
            <a:r>
              <a:rPr b="0"/>
              <a:t> Canal Energia</a:t>
            </a:r>
          </a:p>
          <a:p>
            <a:pPr>
              <a:defRPr b="1"/>
            </a:pPr>
            <a:r>
              <a:t>Site:</a:t>
            </a:r>
            <a:r>
              <a:rPr b="0"/>
              <a:t> </a:t>
            </a:r>
            <a:r>
              <a:rPr b="0" u="sng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http://www.intersolar.net.br/pt/inicio.html</a:t>
            </a:r>
          </a:p>
          <a:p>
            <a:pPr>
              <a:defRPr b="1"/>
            </a:pPr>
            <a:r>
              <a:t>Local:  </a:t>
            </a:r>
            <a:r>
              <a:rPr b="0"/>
              <a:t>São Paulo</a:t>
            </a:r>
          </a:p>
          <a:p>
            <a:pPr>
              <a:defRPr b="1"/>
            </a:pPr>
            <a:r>
              <a:t>Participação ABAQUE:  </a:t>
            </a:r>
            <a:r>
              <a:rPr b="0"/>
              <a:t>Apoio Institucional</a:t>
            </a:r>
          </a:p>
          <a:p>
            <a:pPr>
              <a:defRPr b="1" i="1"/>
            </a:pPr>
            <a:r>
              <a:t>Sócios: </a:t>
            </a:r>
            <a:r>
              <a:rPr b="0"/>
              <a:t>Estamos negociando melhores condições comerciais na montagem de espaços ou de workshops. Interessados deverão buscar na ABAQUE o book do evento para que possamos intervir diretamente junto ao Canal Energia, promotor do evento</a:t>
            </a:r>
          </a:p>
          <a:p>
            <a:pPr>
              <a:defRPr b="1"/>
            </a:pPr>
            <a:r>
              <a:t>Contato: </a:t>
            </a:r>
            <a:r>
              <a:rPr b="0"/>
              <a:t>angela.jabur@abaque.com.br</a:t>
            </a:r>
          </a:p>
        </p:txBody>
      </p:sp>
      <p:pic>
        <p:nvPicPr>
          <p:cNvPr id="50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1861" y="249698"/>
            <a:ext cx="4024175" cy="1226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BIREC</a:t>
            </a:r>
          </a:p>
        </p:txBody>
      </p:sp>
      <p:sp>
        <p:nvSpPr>
          <p:cNvPr id="506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Data: </a:t>
            </a:r>
            <a:r>
              <a:rPr b="0" dirty="0"/>
              <a:t>23 a 25/10/2017</a:t>
            </a:r>
          </a:p>
          <a:p>
            <a:pPr>
              <a:defRPr b="1"/>
            </a:pPr>
            <a:r>
              <a:rPr dirty="0" err="1"/>
              <a:t>Promoção</a:t>
            </a:r>
            <a:r>
              <a:rPr dirty="0"/>
              <a:t>:</a:t>
            </a:r>
            <a:r>
              <a:rPr b="0" dirty="0"/>
              <a:t> </a:t>
            </a:r>
          </a:p>
          <a:p>
            <a:pPr>
              <a:defRPr b="1"/>
            </a:pPr>
            <a:r>
              <a:rPr dirty="0"/>
              <a:t>Site: </a:t>
            </a:r>
            <a:r>
              <a:rPr u="sng" dirty="0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http://www.bireccongress.com/</a:t>
            </a:r>
          </a:p>
          <a:p>
            <a:pPr>
              <a:defRPr b="1"/>
            </a:pPr>
            <a:r>
              <a:rPr dirty="0"/>
              <a:t>Local:  </a:t>
            </a:r>
            <a:r>
              <a:rPr b="0" dirty="0"/>
              <a:t>Rio de Janeiro</a:t>
            </a:r>
          </a:p>
          <a:p>
            <a:pPr>
              <a:defRPr b="1"/>
            </a:pPr>
            <a:r>
              <a:rPr dirty="0" err="1"/>
              <a:t>Participação</a:t>
            </a:r>
            <a:r>
              <a:rPr dirty="0"/>
              <a:t> ABAQUE:  </a:t>
            </a:r>
            <a:r>
              <a:rPr b="0" dirty="0"/>
              <a:t>Palestra 23/10 15:30</a:t>
            </a:r>
          </a:p>
          <a:p>
            <a:pPr>
              <a:defRPr b="1" i="1"/>
            </a:pPr>
            <a:r>
              <a:rPr dirty="0" err="1"/>
              <a:t>Sócios</a:t>
            </a:r>
            <a:r>
              <a:rPr dirty="0"/>
              <a:t>: </a:t>
            </a:r>
            <a:r>
              <a:rPr b="0" dirty="0" err="1"/>
              <a:t>sem</a:t>
            </a:r>
            <a:r>
              <a:rPr b="0" dirty="0"/>
              <a:t> </a:t>
            </a:r>
            <a:r>
              <a:rPr b="0" dirty="0" err="1"/>
              <a:t>outras</a:t>
            </a:r>
            <a:r>
              <a:rPr b="0" dirty="0"/>
              <a:t> </a:t>
            </a:r>
            <a:r>
              <a:rPr b="0" dirty="0" err="1"/>
              <a:t>vantatens</a:t>
            </a:r>
            <a:endParaRPr b="0" dirty="0"/>
          </a:p>
          <a:p>
            <a:pPr>
              <a:defRPr b="1"/>
            </a:pPr>
            <a:r>
              <a:rPr dirty="0" err="1"/>
              <a:t>Contato</a:t>
            </a:r>
            <a:r>
              <a:rPr dirty="0"/>
              <a:t>: </a:t>
            </a:r>
            <a:r>
              <a:rPr b="0" dirty="0"/>
              <a:t>patrick.campos@abaque.com.br</a:t>
            </a:r>
          </a:p>
        </p:txBody>
      </p:sp>
      <p:pic>
        <p:nvPicPr>
          <p:cNvPr id="50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080" y="252056"/>
            <a:ext cx="3528393" cy="1391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ítulo 1"/>
          <p:cNvSpPr txBox="1">
            <a:spLocks noGrp="1"/>
          </p:cNvSpPr>
          <p:nvPr>
            <p:ph type="title"/>
          </p:nvPr>
        </p:nvSpPr>
        <p:spPr>
          <a:xfrm>
            <a:off x="685799" y="274638"/>
            <a:ext cx="4822306" cy="1143001"/>
          </a:xfrm>
          <a:prstGeom prst="rect">
            <a:avLst/>
          </a:prstGeom>
        </p:spPr>
        <p:txBody>
          <a:bodyPr/>
          <a:lstStyle>
            <a:lvl1pPr defTabSz="758951">
              <a:defRPr sz="2656"/>
            </a:lvl1pPr>
          </a:lstStyle>
          <a:p>
            <a:r>
              <a:t>X Fórum Latino-Americano de Smart Grid</a:t>
            </a:r>
          </a:p>
        </p:txBody>
      </p:sp>
      <p:sp>
        <p:nvSpPr>
          <p:cNvPr id="510" name="Espaço Reservado para Conteú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Data: </a:t>
            </a:r>
            <a:r>
              <a:rPr b="0" dirty="0"/>
              <a:t>28 e 29/11/2017</a:t>
            </a:r>
          </a:p>
          <a:p>
            <a:pPr>
              <a:defRPr b="1"/>
            </a:pPr>
            <a:r>
              <a:rPr dirty="0" err="1"/>
              <a:t>Promoção</a:t>
            </a:r>
            <a:r>
              <a:rPr dirty="0"/>
              <a:t>:</a:t>
            </a:r>
            <a:r>
              <a:rPr b="0" dirty="0"/>
              <a:t> </a:t>
            </a:r>
          </a:p>
          <a:p>
            <a:pPr>
              <a:defRPr b="1"/>
            </a:pPr>
            <a:r>
              <a:rPr dirty="0"/>
              <a:t>Site: </a:t>
            </a:r>
            <a:r>
              <a:rPr u="sng" dirty="0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http://www.smartgrid.com.br/</a:t>
            </a:r>
          </a:p>
          <a:p>
            <a:pPr>
              <a:defRPr b="1"/>
            </a:pPr>
            <a:r>
              <a:rPr dirty="0"/>
              <a:t>Local:  </a:t>
            </a:r>
            <a:r>
              <a:rPr b="0" dirty="0"/>
              <a:t>São Paulo</a:t>
            </a:r>
          </a:p>
          <a:p>
            <a:pPr>
              <a:defRPr b="1"/>
            </a:pPr>
            <a:r>
              <a:rPr dirty="0" err="1"/>
              <a:t>Participação</a:t>
            </a:r>
            <a:r>
              <a:rPr dirty="0"/>
              <a:t> ABAQUE: </a:t>
            </a:r>
          </a:p>
          <a:p>
            <a:pPr marL="1143000" lvl="2" indent="-274319">
              <a:defRPr sz="1400"/>
            </a:pPr>
            <a:r>
              <a:rPr dirty="0" err="1"/>
              <a:t>Apoio</a:t>
            </a:r>
            <a:r>
              <a:rPr dirty="0"/>
              <a:t> </a:t>
            </a:r>
            <a:r>
              <a:rPr dirty="0" err="1"/>
              <a:t>Institucional</a:t>
            </a:r>
            <a:r>
              <a:rPr dirty="0"/>
              <a:t>.</a:t>
            </a:r>
          </a:p>
          <a:p>
            <a:pPr marL="1143000" lvl="2" indent="-274319">
              <a:defRPr sz="1400"/>
            </a:pPr>
            <a:r>
              <a:rPr dirty="0"/>
              <a:t>Palestra 28/11 15:20-16:20</a:t>
            </a:r>
          </a:p>
          <a:p>
            <a:pPr>
              <a:defRPr b="1" i="1"/>
            </a:pPr>
            <a:r>
              <a:rPr dirty="0" err="1"/>
              <a:t>Sócios</a:t>
            </a:r>
            <a:r>
              <a:rPr dirty="0"/>
              <a:t>: </a:t>
            </a:r>
            <a:r>
              <a:rPr b="0" i="0" dirty="0"/>
              <a:t>A ABAQUE </a:t>
            </a:r>
            <a:r>
              <a:rPr b="0" i="0" dirty="0" err="1"/>
              <a:t>terá</a:t>
            </a:r>
            <a:r>
              <a:rPr b="0" i="0" dirty="0"/>
              <a:t> </a:t>
            </a:r>
            <a:r>
              <a:rPr b="0" i="0" dirty="0" err="1"/>
              <a:t>duas</a:t>
            </a:r>
            <a:r>
              <a:rPr b="0" i="0" dirty="0"/>
              <a:t> </a:t>
            </a:r>
            <a:r>
              <a:rPr b="0" i="0" dirty="0" err="1"/>
              <a:t>inscrições</a:t>
            </a:r>
            <a:r>
              <a:rPr b="0" i="0" dirty="0"/>
              <a:t> que </a:t>
            </a:r>
            <a:r>
              <a:rPr b="0" i="0" dirty="0" err="1"/>
              <a:t>serão</a:t>
            </a:r>
            <a:r>
              <a:rPr b="0" i="0" dirty="0"/>
              <a:t> </a:t>
            </a:r>
            <a:r>
              <a:rPr b="0" i="0" dirty="0" err="1"/>
              <a:t>dadas</a:t>
            </a:r>
            <a:r>
              <a:rPr b="0" i="0" dirty="0"/>
              <a:t> para </a:t>
            </a:r>
            <a:r>
              <a:rPr b="0" i="0" dirty="0" err="1"/>
              <a:t>sócios</a:t>
            </a:r>
            <a:r>
              <a:rPr b="0" i="0" dirty="0"/>
              <a:t>. O </a:t>
            </a:r>
            <a:r>
              <a:rPr b="0" i="0" dirty="0" err="1"/>
              <a:t>critério</a:t>
            </a:r>
            <a:r>
              <a:rPr b="0" i="0" dirty="0"/>
              <a:t> </a:t>
            </a:r>
            <a:r>
              <a:rPr b="0" i="0" dirty="0" err="1"/>
              <a:t>será</a:t>
            </a:r>
            <a:r>
              <a:rPr b="0" i="0" dirty="0"/>
              <a:t> o de </a:t>
            </a:r>
            <a:r>
              <a:rPr b="0" i="0" dirty="0" err="1"/>
              <a:t>quem</a:t>
            </a:r>
            <a:r>
              <a:rPr b="0" i="0" dirty="0"/>
              <a:t> se </a:t>
            </a:r>
            <a:r>
              <a:rPr b="0" i="0" dirty="0" err="1"/>
              <a:t>manifestar</a:t>
            </a:r>
            <a:r>
              <a:rPr b="0" i="0" dirty="0"/>
              <a:t> </a:t>
            </a:r>
            <a:r>
              <a:rPr b="0" i="0" dirty="0" err="1"/>
              <a:t>em</a:t>
            </a:r>
            <a:r>
              <a:rPr b="0" i="0" dirty="0"/>
              <a:t> </a:t>
            </a:r>
            <a:r>
              <a:rPr b="0" i="0" dirty="0" err="1"/>
              <a:t>primeiro</a:t>
            </a:r>
            <a:r>
              <a:rPr b="0" i="0" dirty="0"/>
              <a:t> </a:t>
            </a:r>
            <a:r>
              <a:rPr b="0" i="0" dirty="0" err="1"/>
              <a:t>lugar</a:t>
            </a:r>
            <a:r>
              <a:rPr b="0" i="0" dirty="0"/>
              <a:t>.</a:t>
            </a:r>
          </a:p>
          <a:p>
            <a:pPr>
              <a:defRPr b="1"/>
            </a:pPr>
            <a:r>
              <a:rPr dirty="0" err="1"/>
              <a:t>Contato</a:t>
            </a:r>
            <a:r>
              <a:rPr dirty="0"/>
              <a:t>: </a:t>
            </a:r>
            <a:r>
              <a:rPr b="0" dirty="0"/>
              <a:t>angela.jabur@abaque.com.br</a:t>
            </a:r>
          </a:p>
        </p:txBody>
      </p:sp>
      <p:pic>
        <p:nvPicPr>
          <p:cNvPr id="51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3192" y="188639"/>
            <a:ext cx="3607050" cy="1065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ítulo 1"/>
          <p:cNvSpPr txBox="1">
            <a:spLocks noGrp="1"/>
          </p:cNvSpPr>
          <p:nvPr>
            <p:ph type="title"/>
          </p:nvPr>
        </p:nvSpPr>
        <p:spPr>
          <a:xfrm>
            <a:off x="685799" y="274638"/>
            <a:ext cx="4822306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dirty="0"/>
              <a:t>Solar power International</a:t>
            </a:r>
          </a:p>
        </p:txBody>
      </p:sp>
      <p:sp>
        <p:nvSpPr>
          <p:cNvPr id="514" name="Espaço Reservado para Conteúdo 2"/>
          <p:cNvSpPr txBox="1"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987369200"/>
              </p:ext>
            </p:extLst>
          </p:nvPr>
        </p:nvSpPr>
        <p:spPr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lnSpc>
                <a:spcPct val="80000"/>
              </a:lnSpc>
              <a:defRPr sz="1800" b="1"/>
            </a:pPr>
            <a:r>
              <a:rPr dirty="0"/>
              <a:t>Data: </a:t>
            </a:r>
            <a:r>
              <a:rPr b="0" dirty="0"/>
              <a:t>10 a 13 de </a:t>
            </a:r>
            <a:r>
              <a:rPr b="0" dirty="0" err="1"/>
              <a:t>setembro</a:t>
            </a:r>
            <a:r>
              <a:rPr b="0" dirty="0"/>
              <a:t> de 2017</a:t>
            </a:r>
          </a:p>
          <a:p>
            <a:pPr>
              <a:lnSpc>
                <a:spcPct val="80000"/>
              </a:lnSpc>
              <a:defRPr sz="1800" b="1"/>
            </a:pPr>
            <a:r>
              <a:rPr dirty="0" err="1"/>
              <a:t>Promoção</a:t>
            </a:r>
            <a:r>
              <a:rPr dirty="0"/>
              <a:t>:</a:t>
            </a:r>
            <a:r>
              <a:rPr b="0" dirty="0"/>
              <a:t> </a:t>
            </a:r>
            <a:r>
              <a:rPr b="0" dirty="0" err="1"/>
              <a:t>Departamento</a:t>
            </a:r>
            <a:r>
              <a:rPr b="0" dirty="0"/>
              <a:t> de </a:t>
            </a:r>
            <a:r>
              <a:rPr b="0" dirty="0" err="1"/>
              <a:t>Comércio</a:t>
            </a:r>
            <a:r>
              <a:rPr b="0" dirty="0"/>
              <a:t> EUA (</a:t>
            </a:r>
            <a:r>
              <a:rPr b="0" dirty="0" err="1"/>
              <a:t>Embaixada</a:t>
            </a:r>
            <a:r>
              <a:rPr b="0" dirty="0"/>
              <a:t> </a:t>
            </a:r>
            <a:r>
              <a:rPr b="0" dirty="0" err="1"/>
              <a:t>americana</a:t>
            </a:r>
            <a:r>
              <a:rPr b="0" dirty="0"/>
              <a:t> no </a:t>
            </a:r>
            <a:r>
              <a:rPr b="0" dirty="0" err="1"/>
              <a:t>Brasil</a:t>
            </a:r>
            <a:r>
              <a:rPr b="0" dirty="0"/>
              <a:t>).</a:t>
            </a:r>
          </a:p>
          <a:p>
            <a:pPr>
              <a:lnSpc>
                <a:spcPct val="80000"/>
              </a:lnSpc>
              <a:defRPr sz="1800" b="1"/>
            </a:pPr>
            <a:r>
              <a:rPr dirty="0"/>
              <a:t>Site: </a:t>
            </a:r>
            <a:r>
              <a:rPr u="sng" dirty="0">
                <a:solidFill>
                  <a:srgbClr val="26CBEC"/>
                </a:solidFill>
                <a:uFill>
                  <a:solidFill>
                    <a:srgbClr val="26CBEC"/>
                  </a:solidFill>
                </a:uFill>
                <a:hlinkClick r:id="rId2"/>
              </a:rPr>
              <a:t>http://www.</a:t>
            </a:r>
            <a:r>
              <a:rPr dirty="0">
                <a:solidFill>
                  <a:srgbClr val="00B0F0"/>
                </a:solidFill>
              </a:rPr>
              <a:t>solarpowerinternational.com</a:t>
            </a:r>
          </a:p>
          <a:p>
            <a:pPr>
              <a:lnSpc>
                <a:spcPct val="80000"/>
              </a:lnSpc>
              <a:defRPr sz="1800" b="1"/>
            </a:pPr>
            <a:r>
              <a:rPr dirty="0"/>
              <a:t>Local:  </a:t>
            </a:r>
            <a:r>
              <a:rPr b="0" dirty="0"/>
              <a:t>Las Vegas, EUA</a:t>
            </a:r>
          </a:p>
          <a:p>
            <a:pPr>
              <a:lnSpc>
                <a:spcPct val="80000"/>
              </a:lnSpc>
              <a:defRPr sz="1800" b="1"/>
            </a:pPr>
            <a:r>
              <a:rPr dirty="0" err="1"/>
              <a:t>Participação</a:t>
            </a:r>
            <a:r>
              <a:rPr dirty="0"/>
              <a:t> ABAQUE: </a:t>
            </a:r>
          </a:p>
          <a:p>
            <a:pPr marL="1143000" lvl="2" indent="-273685">
              <a:lnSpc>
                <a:spcPct val="80000"/>
              </a:lnSpc>
              <a:defRPr sz="1200"/>
            </a:pPr>
            <a:r>
              <a:rPr dirty="0" err="1"/>
              <a:t>Apoio</a:t>
            </a:r>
            <a:r>
              <a:rPr dirty="0"/>
              <a:t> </a:t>
            </a:r>
            <a:r>
              <a:rPr dirty="0" err="1"/>
              <a:t>Institucional</a:t>
            </a:r>
            <a:r>
              <a:rPr dirty="0"/>
              <a:t> dado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de </a:t>
            </a:r>
            <a:r>
              <a:rPr dirty="0" err="1"/>
              <a:t>divulgação</a:t>
            </a:r>
            <a:r>
              <a:rPr dirty="0" smtClean="0"/>
              <a:t>.</a:t>
            </a:r>
            <a:endParaRPr lang="pt-BR" dirty="0" smtClean="0"/>
          </a:p>
          <a:p>
            <a:pPr marL="1143000" lvl="2" indent="-273685">
              <a:lnSpc>
                <a:spcPct val="80000"/>
              </a:lnSpc>
              <a:defRPr sz="1200"/>
            </a:pPr>
            <a:r>
              <a:rPr lang="pt-BR" dirty="0" smtClean="0"/>
              <a:t>Palestra Carlos Augusto Leite Brandão</a:t>
            </a:r>
            <a:endParaRPr dirty="0"/>
          </a:p>
          <a:p>
            <a:pPr>
              <a:lnSpc>
                <a:spcPct val="80000"/>
              </a:lnSpc>
              <a:defRPr sz="1800" b="1" i="1"/>
            </a:pPr>
            <a:r>
              <a:rPr dirty="0" err="1"/>
              <a:t>Sócios</a:t>
            </a:r>
            <a:r>
              <a:rPr dirty="0"/>
              <a:t>: </a:t>
            </a:r>
            <a:r>
              <a:rPr b="0" i="0" dirty="0"/>
              <a:t>A </a:t>
            </a:r>
            <a:r>
              <a:rPr b="0" i="0" dirty="0" err="1"/>
              <a:t>embaixada</a:t>
            </a:r>
            <a:r>
              <a:rPr b="0" i="0" dirty="0"/>
              <a:t> </a:t>
            </a:r>
            <a:r>
              <a:rPr b="0" i="0" dirty="0" err="1"/>
              <a:t>americana</a:t>
            </a:r>
            <a:r>
              <a:rPr b="0" i="0" dirty="0"/>
              <a:t> </a:t>
            </a:r>
            <a:r>
              <a:rPr b="0" i="0" dirty="0" err="1"/>
              <a:t>oferece</a:t>
            </a:r>
            <a:r>
              <a:rPr b="0" i="0" dirty="0"/>
              <a:t> </a:t>
            </a:r>
            <a:r>
              <a:rPr b="0" i="0" dirty="0" err="1"/>
              <a:t>inscrição</a:t>
            </a:r>
            <a:r>
              <a:rPr b="0" i="0" dirty="0"/>
              <a:t> </a:t>
            </a:r>
            <a:r>
              <a:rPr b="0" i="0" dirty="0" err="1"/>
              <a:t>gratuita</a:t>
            </a:r>
            <a:r>
              <a:rPr b="0" i="0" dirty="0"/>
              <a:t> para a </a:t>
            </a:r>
            <a:r>
              <a:rPr b="0" i="0" dirty="0" err="1"/>
              <a:t>feira</a:t>
            </a:r>
            <a:r>
              <a:rPr b="0" i="0" dirty="0"/>
              <a:t>/</a:t>
            </a:r>
            <a:r>
              <a:rPr b="0" i="0" dirty="0" err="1"/>
              <a:t>exposição</a:t>
            </a:r>
            <a:r>
              <a:rPr b="0" i="0" dirty="0"/>
              <a:t> (</a:t>
            </a:r>
            <a:r>
              <a:rPr b="0" i="0" dirty="0" err="1"/>
              <a:t>não</a:t>
            </a:r>
            <a:r>
              <a:rPr b="0" i="0" dirty="0"/>
              <a:t> </a:t>
            </a:r>
            <a:r>
              <a:rPr b="0" i="0" dirty="0" err="1"/>
              <a:t>dá</a:t>
            </a:r>
            <a:r>
              <a:rPr b="0" i="0" dirty="0"/>
              <a:t> </a:t>
            </a:r>
            <a:r>
              <a:rPr b="0" i="0" dirty="0" err="1"/>
              <a:t>direito</a:t>
            </a:r>
            <a:r>
              <a:rPr b="0" i="0" dirty="0"/>
              <a:t> a </a:t>
            </a:r>
            <a:r>
              <a:rPr b="0" i="0" dirty="0" err="1"/>
              <a:t>eventos</a:t>
            </a:r>
            <a:r>
              <a:rPr b="0" i="0" dirty="0"/>
              <a:t> </a:t>
            </a:r>
            <a:r>
              <a:rPr b="0" i="0" dirty="0" err="1"/>
              <a:t>fechados</a:t>
            </a:r>
            <a:r>
              <a:rPr b="0" i="0" dirty="0"/>
              <a:t> e palestras). </a:t>
            </a:r>
            <a:r>
              <a:rPr b="0" i="0" dirty="0" err="1"/>
              <a:t>Ainda</a:t>
            </a:r>
            <a:r>
              <a:rPr b="0" i="0" dirty="0"/>
              <a:t> </a:t>
            </a:r>
            <a:r>
              <a:rPr b="0" i="0" dirty="0" err="1"/>
              <a:t>em</a:t>
            </a:r>
            <a:r>
              <a:rPr b="0" i="0" dirty="0"/>
              <a:t> </a:t>
            </a:r>
            <a:r>
              <a:rPr b="0" i="0" dirty="0" err="1"/>
              <a:t>formulação</a:t>
            </a:r>
            <a:r>
              <a:rPr b="0" i="0" dirty="0"/>
              <a:t> agenda da Apex-</a:t>
            </a:r>
            <a:r>
              <a:rPr b="0" i="0" dirty="0" err="1"/>
              <a:t>Brasil</a:t>
            </a:r>
            <a:r>
              <a:rPr b="0" i="0" dirty="0"/>
              <a:t> que </a:t>
            </a:r>
            <a:r>
              <a:rPr b="0" i="0" dirty="0" err="1"/>
              <a:t>pode</a:t>
            </a:r>
            <a:r>
              <a:rPr b="0" i="0" dirty="0"/>
              <a:t> </a:t>
            </a:r>
            <a:r>
              <a:rPr b="0" i="0" dirty="0" err="1"/>
              <a:t>permitir</a:t>
            </a:r>
            <a:r>
              <a:rPr b="0" i="0" dirty="0"/>
              <a:t> </a:t>
            </a:r>
            <a:r>
              <a:rPr b="0" i="0" dirty="0" err="1"/>
              <a:t>maior</a:t>
            </a:r>
            <a:r>
              <a:rPr b="0" i="0" dirty="0"/>
              <a:t> </a:t>
            </a:r>
            <a:r>
              <a:rPr b="0" i="0" dirty="0" err="1"/>
              <a:t>participacao</a:t>
            </a:r>
            <a:r>
              <a:rPr b="0" i="0" dirty="0"/>
              <a:t> com </a:t>
            </a:r>
            <a:r>
              <a:rPr b="0" i="0" dirty="0" err="1"/>
              <a:t>mercado</a:t>
            </a:r>
            <a:r>
              <a:rPr b="0" i="0" dirty="0"/>
              <a:t> americano. Por </a:t>
            </a:r>
            <a:r>
              <a:rPr b="0" i="0" dirty="0" err="1"/>
              <a:t>solicitação</a:t>
            </a:r>
            <a:r>
              <a:rPr b="0" i="0" dirty="0"/>
              <a:t> a ABAQUE </a:t>
            </a:r>
            <a:r>
              <a:rPr b="0" i="0" dirty="0" err="1"/>
              <a:t>poderá</a:t>
            </a:r>
            <a:r>
              <a:rPr b="0" i="0" dirty="0"/>
              <a:t> </a:t>
            </a:r>
            <a:r>
              <a:rPr b="0" i="0" dirty="0" err="1"/>
              <a:t>enviar</a:t>
            </a:r>
            <a:r>
              <a:rPr b="0" i="0" dirty="0"/>
              <a:t> o email com </a:t>
            </a:r>
            <a:r>
              <a:rPr b="0" i="0" dirty="0" err="1"/>
              <a:t>convite</a:t>
            </a:r>
            <a:r>
              <a:rPr b="0" i="0" dirty="0"/>
              <a:t> e </a:t>
            </a:r>
            <a:r>
              <a:rPr b="0" i="0" dirty="0" err="1"/>
              <a:t>formulário</a:t>
            </a:r>
            <a:r>
              <a:rPr b="0" i="0" dirty="0"/>
              <a:t> de </a:t>
            </a:r>
            <a:r>
              <a:rPr b="0" i="0" dirty="0" err="1"/>
              <a:t>inscrição</a:t>
            </a:r>
            <a:r>
              <a:rPr b="0" i="0" dirty="0"/>
              <a:t>.</a:t>
            </a:r>
          </a:p>
          <a:p>
            <a:pPr>
              <a:lnSpc>
                <a:spcPct val="80000"/>
              </a:lnSpc>
              <a:defRPr sz="1800" b="1"/>
            </a:pPr>
            <a:r>
              <a:rPr dirty="0" err="1"/>
              <a:t>Contato</a:t>
            </a:r>
            <a:r>
              <a:rPr dirty="0"/>
              <a:t>: </a:t>
            </a:r>
            <a:r>
              <a:rPr b="0" dirty="0"/>
              <a:t>carlos.brandao@abaque.com.br</a:t>
            </a:r>
          </a:p>
        </p:txBody>
      </p:sp>
      <p:pic>
        <p:nvPicPr>
          <p:cNvPr id="515" name="Imagem 3" descr="Imagem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0070" y="274762"/>
            <a:ext cx="3518927" cy="849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pt Abaque">
  <a:themeElements>
    <a:clrScheme name="Tema ppt Abaqu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0000FF"/>
      </a:hlink>
      <a:folHlink>
        <a:srgbClr val="FF00FF"/>
      </a:folHlink>
    </a:clrScheme>
    <a:fontScheme name="Tema ppt Abaqu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ppt Aba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ppt Abaque">
  <a:themeElements>
    <a:clrScheme name="Tema ppt Abaqu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0000FF"/>
      </a:hlink>
      <a:folHlink>
        <a:srgbClr val="FF00FF"/>
      </a:folHlink>
    </a:clrScheme>
    <a:fontScheme name="Tema ppt Abaqu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ppt Aba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523</Words>
  <Application>Microsoft Office PowerPoint</Application>
  <PresentationFormat>Apresentação na tela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ppt Abaque</vt:lpstr>
      <vt:lpstr>Seminários com participação e/ou suporte da Abaque</vt:lpstr>
      <vt:lpstr>Introdução</vt:lpstr>
      <vt:lpstr>INtersolar</vt:lpstr>
      <vt:lpstr>Brazil Windpower – Conferência &amp; Exposição</vt:lpstr>
      <vt:lpstr>Latin American utility week</vt:lpstr>
      <vt:lpstr>ENERGY EXPO FÓRUM</vt:lpstr>
      <vt:lpstr>BIREC</vt:lpstr>
      <vt:lpstr>X Fórum Latino-Americano de Smart Grid</vt:lpstr>
      <vt:lpstr>Solar power International</vt:lpstr>
      <vt:lpstr>XXXIII Simpósio Jurídico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Seminários com participação e/ou suporte da Abaque</dc:title>
  <dc:creator>usuario</dc:creator>
  <cp:lastModifiedBy>usuario</cp:lastModifiedBy>
  <cp:revision>8</cp:revision>
  <dcterms:modified xsi:type="dcterms:W3CDTF">2017-08-03T13:50:29Z</dcterms:modified>
</cp:coreProperties>
</file>